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91" r:id="rId4"/>
    <p:sldId id="992" r:id="rId5"/>
    <p:sldId id="993" r:id="rId6"/>
    <p:sldId id="994" r:id="rId7"/>
    <p:sldId id="997" r:id="rId8"/>
    <p:sldId id="999" r:id="rId9"/>
    <p:sldId id="1000" r:id="rId10"/>
    <p:sldId id="1001" r:id="rId11"/>
    <p:sldId id="1002" r:id="rId12"/>
    <p:sldId id="1003" r:id="rId13"/>
    <p:sldId id="1005" r:id="rId14"/>
    <p:sldId id="987" r:id="rId15"/>
    <p:sldId id="989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优（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Relax yourself at times. You don’t need to study as often as you think you should do. I am not telling you not to study ...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still should, but you can try studying less if it doesn’t influence your grades.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Find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subjects. Discover your interests and develop them carefully. Keep studying and stay healthy.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8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06070"/>
            <a:ext cx="11485848" cy="3187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910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balance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bæl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especially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处理，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应付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θ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lack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缺少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passion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pæ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激情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学院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rewarding experience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有价值的经历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nflu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952017"/>
            <a:ext cx="2129140" cy="75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1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Paragraph 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studying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simple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unhappy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boring		D. tiring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7682" y="2708920"/>
            <a:ext cx="95050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由文中第一段第一句可知，学习并不让人开心，故选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help you achieve your dreams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Similar thoughts.	B. Good grades.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Serious problems.	D. Different feelings.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5354632"/>
            <a:ext cx="9433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由文中第二段第三句可知，好成绩让人实现梦想，故选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5010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5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some experiences are necessary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passing a test	B. winning a game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making mistakes	D. doing something difficult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3569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由文中第三段第四句可知，赢一场比赛、通过一场考试、做一件困难的事，这些都是必要的经历。只有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选项没有提到，故选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56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sentence mean in Paragraph 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You should never study.	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should always think.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You could sometimes study less.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may usually feel tired.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658" y="400506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句意：你仍然应该这样做，但如果不影响你的成绩，你可以试着少学一点，故选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shows the structure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2220565" y="846687"/>
            <a:ext cx="3730625" cy="54927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1587980" y="2629879"/>
            <a:ext cx="947577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  <a:tabLst>
                <a:tab pos="630238" algn="l"/>
                <a:tab pos="3149600" algn="l"/>
                <a:tab pos="45720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630238" algn="l"/>
                <a:tab pos="3149600" algn="l"/>
                <a:tab pos="4572000" algn="l"/>
                <a:tab pos="6391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630238" algn="l"/>
                <a:tab pos="3149600" algn="l"/>
                <a:tab pos="45720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630238" algn="l"/>
                <a:tab pos="3149600" algn="l"/>
                <a:tab pos="45720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tt03.jpg" descr="id:21474958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2132856"/>
            <a:ext cx="1960245" cy="1557020"/>
          </a:xfrm>
          <a:prstGeom prst="rect">
            <a:avLst/>
          </a:prstGeom>
        </p:spPr>
      </p:pic>
      <p:pic>
        <p:nvPicPr>
          <p:cNvPr id="8" name="tt04.jpg" descr="id:21474958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582005" y="2132856"/>
            <a:ext cx="1419225" cy="1601470"/>
          </a:xfrm>
          <a:prstGeom prst="rect">
            <a:avLst/>
          </a:prstGeom>
        </p:spPr>
      </p:pic>
      <p:pic>
        <p:nvPicPr>
          <p:cNvPr id="9" name="tt05.jpg" descr="id:214749589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976637" y="4099157"/>
            <a:ext cx="1982470" cy="1455420"/>
          </a:xfrm>
          <a:prstGeom prst="rect">
            <a:avLst/>
          </a:prstGeom>
        </p:spPr>
      </p:pic>
      <p:pic>
        <p:nvPicPr>
          <p:cNvPr id="10" name="tt06.jpg" descr="id:214749590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463358" y="3937416"/>
            <a:ext cx="1982470" cy="14554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2598" y="5532832"/>
            <a:ext cx="112241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文中一共五段，第一段总写，其余四段分写，是总分的结构，故选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1638" y="84668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仔细阅读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学校五年级课后服务的安排表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根据表格内容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63192" y="828166"/>
            <a:ext cx="4392488" cy="535362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413709"/>
              </p:ext>
            </p:extLst>
          </p:nvPr>
        </p:nvGraphicFramePr>
        <p:xfrm>
          <a:off x="387963" y="2131343"/>
          <a:ext cx="11458739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458739">
                  <a:extLst>
                    <a:ext uri="{9D8B030D-6E8A-4147-A177-3AD203B41FA5}">
                      <a16:colId xmlns:a16="http://schemas.microsoft.com/office/drawing/2014/main" val="12494336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8413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implemented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实施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Monday to Friday.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303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30—16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 and reading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 activities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170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62758"/>
              </p:ext>
            </p:extLst>
          </p:nvPr>
        </p:nvGraphicFramePr>
        <p:xfrm>
          <a:off x="334566" y="908720"/>
          <a:ext cx="11521280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5935763">
                  <a:extLst>
                    <a:ext uri="{9D8B030D-6E8A-4147-A177-3AD203B41FA5}">
                      <a16:colId xmlns:a16="http://schemas.microsoft.com/office/drawing/2014/main" val="2550706898"/>
                    </a:ext>
                  </a:extLst>
                </a:gridCol>
                <a:gridCol w="5585517">
                  <a:extLst>
                    <a:ext uri="{9D8B030D-6E8A-4147-A177-3AD203B41FA5}">
                      <a16:colId xmlns:a16="http://schemas.microsoft.com/office/drawing/2014/main" val="575975821"/>
                    </a:ext>
                  </a:extLst>
                </a:gridCol>
              </a:tblGrid>
              <a:tr h="3481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336661"/>
                  </a:ext>
                </a:extLst>
              </a:tr>
              <a:tr h="152405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Monday 16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 16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Mr Tang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Playground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 16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Miss Xu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Room 103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658898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Tuesday 16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 16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piano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Miss Wu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Room 301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Sudoku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Friday 16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Fan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Room 402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553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873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413739"/>
              </p:ext>
            </p:extLst>
          </p:nvPr>
        </p:nvGraphicFramePr>
        <p:xfrm>
          <a:off x="334566" y="980728"/>
          <a:ext cx="1152128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2941281379"/>
                    </a:ext>
                  </a:extLst>
                </a:gridCol>
                <a:gridCol w="9793088">
                  <a:extLst>
                    <a:ext uri="{9D8B030D-6E8A-4147-A177-3AD203B41FA5}">
                      <a16:colId xmlns:a16="http://schemas.microsoft.com/office/drawing/2014/main" val="384356048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Program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50956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 to leave school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3902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take some bread and milk to school, but no hamburgers or pies.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the classroom clean.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Remember to take your things when you leave school.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leave school before your parents come.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996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05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531154"/>
            <a:ext cx="11485848" cy="189784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767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After-school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课后服务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implement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mpl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实施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Club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社团活动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sudoku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vku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数独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36" y="1386781"/>
            <a:ext cx="2129140" cy="75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13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after-school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from 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to 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from 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to 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from 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to 17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99268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take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hamburgers and pies			B. bread and milk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bread and hamburgers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6358" y="470830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likes playing football. She can join the club on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2038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Monday	B. Tuesday		C. Friday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47971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80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teaches the piano.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110163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Miss Wu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Fan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Miss Xu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1452" y="211601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join the Sudoku Club. You can go to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110163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Room 103	B. Room 301		C. Room 402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92" y="8110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7722" y="22048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02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Studying is usually not a happy task, especially when there are so many things you can do for fun. The balance between work and play is a lifelong matter. What should you do if you’re not interested in study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ways you could do to deal with the problem.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Change your thoughts. If you’re lack of passion for study, just think about your future. Only good grades can give you a chance to achieve your dreams. Good grades will help you get into your dream high school and college. No matter how old you are, you’re always growing and learning.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9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Work hard to achieve your dreams. Study is teaching you an important lesson. You must work for what you want to achieve. Winning a game, passing a test, doing something difficult ... These are all rewarding experiences because of the time you spent and the effort you made. The harder you work, the happier you’ll be.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t25a.jpg" descr="id:21474958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91150" y="3429000"/>
            <a:ext cx="2381885" cy="171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8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369</Words>
  <Application>Microsoft Office PowerPoint</Application>
  <PresentationFormat>自定义</PresentationFormat>
  <Paragraphs>92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IPAPANNEW</vt:lpstr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2025-05-27T10:15:19Z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